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5" r:id="rId4"/>
    <p:sldId id="258" r:id="rId5"/>
    <p:sldId id="259" r:id="rId6"/>
    <p:sldId id="266" r:id="rId7"/>
    <p:sldId id="269" r:id="rId8"/>
    <p:sldId id="267" r:id="rId9"/>
    <p:sldId id="261" r:id="rId10"/>
    <p:sldId id="268" r:id="rId11"/>
    <p:sldId id="263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Corben" panose="020B0604020202020204" charset="0"/>
      <p:regular r:id="rId22"/>
    </p:embeddedFont>
    <p:embeddedFont>
      <p:font typeface="Nobile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F"/>
    <a:srgbClr val="F9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7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24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11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663" y="1428928"/>
            <a:ext cx="73399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Threat Intelligence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486517" y="2673935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StealBit Malware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2243629" y="58640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SOC Group 3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• September 2025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61439E-062D-49E7-9C3C-706CD49C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40" y="379393"/>
            <a:ext cx="5124450" cy="8477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8548" y="502385"/>
            <a:ext cx="5486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6280190" y="2390061"/>
            <a:ext cx="3664863" cy="2609255"/>
          </a:xfrm>
          <a:prstGeom prst="roundRect">
            <a:avLst>
              <a:gd name="adj" fmla="val 5654"/>
            </a:avLst>
          </a:prstGeom>
          <a:solidFill>
            <a:srgbClr val="4967E9"/>
          </a:solidFill>
          <a:ln w="7620">
            <a:solidFill>
              <a:srgbClr val="6280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4624" y="30952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Threat Confirmed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73295" y="3811578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StealBit enables modern ransomware attacks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2390061"/>
            <a:ext cx="3664863" cy="2609255"/>
          </a:xfrm>
          <a:prstGeom prst="roundRect">
            <a:avLst>
              <a:gd name="adj" fmla="val 5654"/>
            </a:avLst>
          </a:prstGeom>
          <a:solidFill>
            <a:srgbClr val="4967E9"/>
          </a:solidFill>
          <a:ln w="7620">
            <a:solidFill>
              <a:srgbClr val="6280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06182" y="30952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Defense Strategy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406182" y="3791962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Layered protection with Zero Trust principles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22612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4967E9"/>
          </a:solidFill>
          <a:ln w="7620">
            <a:solidFill>
              <a:srgbClr val="6280F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4624" y="5460563"/>
            <a:ext cx="28751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Management Support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14624" y="595098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Critical for implementation success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19737B-4E19-4BAC-B803-2C21448F6CB2}"/>
              </a:ext>
            </a:extLst>
          </p:cNvPr>
          <p:cNvSpPr/>
          <p:nvPr/>
        </p:nvSpPr>
        <p:spPr>
          <a:xfrm>
            <a:off x="12638314" y="7527473"/>
            <a:ext cx="1877786" cy="555171"/>
          </a:xfrm>
          <a:prstGeom prst="rect">
            <a:avLst/>
          </a:prstGeom>
          <a:solidFill>
            <a:srgbClr val="F9F9FF"/>
          </a:solidFill>
          <a:ln>
            <a:solidFill>
              <a:srgbClr val="F8F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408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Questions?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1133951" y="3366373"/>
            <a:ext cx="7216259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"The best defense against ransomware is not only recovery, but preparation."</a:t>
            </a:r>
            <a:endParaRPr lang="en-US" sz="3550" dirty="0"/>
          </a:p>
        </p:txBody>
      </p:sp>
      <p:sp>
        <p:nvSpPr>
          <p:cNvPr id="5" name="Shape 2"/>
          <p:cNvSpPr/>
          <p:nvPr/>
        </p:nvSpPr>
        <p:spPr>
          <a:xfrm>
            <a:off x="793790" y="3026212"/>
            <a:ext cx="30480" cy="238125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56626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Thank you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• SOC Group 3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9752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Evolving Ransomware Threat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94989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Double Extortion Reality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theft </a:t>
            </a:r>
            <a:r>
              <a:rPr lang="en-US" sz="1750" i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before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encryption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6267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Pay ransom </a:t>
            </a:r>
            <a:r>
              <a:rPr lang="en-US" sz="1750" i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face public leaks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0486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StealBit enables LockBit campaigns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322921"/>
            <a:ext cx="7604284" cy="1326713"/>
          </a:xfrm>
          <a:prstGeom prst="roundRect">
            <a:avLst>
              <a:gd name="adj" fmla="val 7181"/>
            </a:avLst>
          </a:prstGeom>
          <a:solidFill>
            <a:srgbClr val="BBC6F7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4651772"/>
            <a:ext cx="283488" cy="22681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530906" y="4606409"/>
            <a:ext cx="6640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Modern ransomware isn't just about encryption anymore—it's about </a:t>
            </a:r>
            <a:r>
              <a:rPr lang="en-US" sz="17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maximum leverage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A724F06-4A14-4695-BE51-E3906A01C941}"/>
              </a:ext>
            </a:extLst>
          </p:cNvPr>
          <p:cNvSpPr/>
          <p:nvPr/>
        </p:nvSpPr>
        <p:spPr>
          <a:xfrm>
            <a:off x="12638314" y="7527473"/>
            <a:ext cx="1877786" cy="555171"/>
          </a:xfrm>
          <a:prstGeom prst="rect">
            <a:avLst/>
          </a:prstGeom>
          <a:solidFill>
            <a:srgbClr val="F9F9FF"/>
          </a:solidFill>
          <a:ln>
            <a:solidFill>
              <a:srgbClr val="F8F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02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Executive Summary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Detection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 malicious file identified from 31 hashes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35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Threat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StealBit data exfiltration tool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Actor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LockBit ransomware group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Impact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Double extortion attacks</a:t>
            </a:r>
            <a:endParaRPr lang="en-US" sz="1750" dirty="0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60ED6C28-F0EE-462A-83A7-94C06175A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74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Analysis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84947"/>
            <a:ext cx="6407944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559254"/>
            <a:ext cx="34163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Detect Malicious Samples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04967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threats in dataset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384947"/>
            <a:ext cx="6408063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559254"/>
            <a:ext cx="28842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Identify Threat Actors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404967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Research malware family origins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32367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Analyze Attack Methods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 business risks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9592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Recommend Defenses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Practical strategies for management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C0CF31-1A79-4BD0-B4E2-E1934DDF2F00}"/>
              </a:ext>
            </a:extLst>
          </p:cNvPr>
          <p:cNvSpPr/>
          <p:nvPr/>
        </p:nvSpPr>
        <p:spPr>
          <a:xfrm>
            <a:off x="12638314" y="7527473"/>
            <a:ext cx="1877786" cy="555171"/>
          </a:xfrm>
          <a:prstGeom prst="rect">
            <a:avLst/>
          </a:prstGeom>
          <a:solidFill>
            <a:srgbClr val="F9F9FF"/>
          </a:solidFill>
          <a:ln>
            <a:solidFill>
              <a:srgbClr val="F8F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922" y="559237"/>
            <a:ext cx="6356509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Investigation Methodology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22" y="1600200"/>
            <a:ext cx="1015603" cy="16171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9646" y="1803321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Hash Analysis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9646" y="2242542"/>
            <a:ext cx="11989832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+ VirusTotal API scan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929646" y="2689265"/>
            <a:ext cx="11989832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967E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 malicious hit: StealBit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22" y="3217307"/>
            <a:ext cx="1015603" cy="16171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29646" y="3420428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Threat Research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1929646" y="3859649"/>
            <a:ext cx="11989832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StealBit capabilities &amp; LockBit attribution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1929646" y="4306372"/>
            <a:ext cx="11989832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Global impact assessment</a:t>
            </a:r>
            <a:endParaRPr lang="en-US" sz="15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22" y="4834414"/>
            <a:ext cx="1015603" cy="161710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929646" y="5037534"/>
            <a:ext cx="2792611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Detection Development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1929646" y="5476756"/>
            <a:ext cx="11989832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 YARA rule creation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1929646" y="5923478"/>
            <a:ext cx="11989832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Future monitoring capability</a:t>
            </a:r>
            <a:endParaRPr lang="en-US" sz="15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922" y="6451521"/>
            <a:ext cx="1015603" cy="121872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929646" y="6654641"/>
            <a:ext cx="2615803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Intelligence Reporting</a:t>
            </a:r>
            <a:endParaRPr lang="en-US" sz="1950" dirty="0"/>
          </a:p>
        </p:txBody>
      </p:sp>
      <p:sp>
        <p:nvSpPr>
          <p:cNvPr id="17" name="Text 11"/>
          <p:cNvSpPr/>
          <p:nvPr/>
        </p:nvSpPr>
        <p:spPr>
          <a:xfrm>
            <a:off x="1929646" y="7093863"/>
            <a:ext cx="11989832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Structured threat intelligence deliverable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48DEC8-285A-482B-B2FF-C27EA5D306D6}"/>
              </a:ext>
            </a:extLst>
          </p:cNvPr>
          <p:cNvSpPr/>
          <p:nvPr/>
        </p:nvSpPr>
        <p:spPr>
          <a:xfrm>
            <a:off x="12638314" y="7527473"/>
            <a:ext cx="1877786" cy="555171"/>
          </a:xfrm>
          <a:prstGeom prst="rect">
            <a:avLst/>
          </a:prstGeom>
          <a:solidFill>
            <a:srgbClr val="F9F9FF"/>
          </a:solidFill>
          <a:ln>
            <a:solidFill>
              <a:srgbClr val="F8F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72442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StealBit Malware Identified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Threat Category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Infostealer / Data exfiltration tool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39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Malicious Hash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920371"/>
            <a:ext cx="7604284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SHA-256: 107d9fce05ff8296d0417a5a830d180cd46aa120ced8360df3ebfd15cb550636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5C7A9D-208C-4F11-B52A-3083B5C6C850}"/>
              </a:ext>
            </a:extLst>
          </p:cNvPr>
          <p:cNvSpPr/>
          <p:nvPr/>
        </p:nvSpPr>
        <p:spPr>
          <a:xfrm>
            <a:off x="12638314" y="7527473"/>
            <a:ext cx="1877786" cy="555171"/>
          </a:xfrm>
          <a:prstGeom prst="rect">
            <a:avLst/>
          </a:prstGeom>
          <a:solidFill>
            <a:srgbClr val="F9F9FF"/>
          </a:solidFill>
          <a:ln>
            <a:solidFill>
              <a:srgbClr val="F8F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Attack Chain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Initial Access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63473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Phishing or vulnerabilities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Theft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399561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Steals credentials &amp; files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Exfiltration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535650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Sends to attacker servers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1074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Encryption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641074" y="671738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Ransomware deployment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431097-9B51-4651-83AD-5D4A344A0BA9}"/>
              </a:ext>
            </a:extLst>
          </p:cNvPr>
          <p:cNvSpPr/>
          <p:nvPr/>
        </p:nvSpPr>
        <p:spPr>
          <a:xfrm>
            <a:off x="12638314" y="7527473"/>
            <a:ext cx="1877786" cy="555171"/>
          </a:xfrm>
          <a:prstGeom prst="rect">
            <a:avLst/>
          </a:prstGeom>
          <a:solidFill>
            <a:srgbClr val="F9F9FF"/>
          </a:solidFill>
          <a:ln>
            <a:solidFill>
              <a:srgbClr val="F8F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7457"/>
            <a:ext cx="6654879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High Risk Vulnerabilities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3073" y="162889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4967E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2593" y="1628894"/>
            <a:ext cx="121920" cy="1333619"/>
          </a:xfrm>
          <a:prstGeom prst="roundRect">
            <a:avLst>
              <a:gd name="adj" fmla="val 76097"/>
            </a:avLst>
          </a:prstGeom>
          <a:solidFill>
            <a:srgbClr val="4967E9"/>
          </a:solidFill>
          <a:ln/>
        </p:spPr>
      </p:sp>
      <p:sp>
        <p:nvSpPr>
          <p:cNvPr id="6" name="Text 3"/>
          <p:cNvSpPr/>
          <p:nvPr/>
        </p:nvSpPr>
        <p:spPr>
          <a:xfrm>
            <a:off x="1115854" y="1880235"/>
            <a:ext cx="327076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Weak Phishing Defenses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15854" y="235779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Easy initial access for attackers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73073" y="318337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4967E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2593" y="3183374"/>
            <a:ext cx="121920" cy="1333619"/>
          </a:xfrm>
          <a:prstGeom prst="roundRect">
            <a:avLst>
              <a:gd name="adj" fmla="val 76097"/>
            </a:avLst>
          </a:prstGeom>
          <a:solidFill>
            <a:srgbClr val="4967E9"/>
          </a:solidFill>
          <a:ln/>
        </p:spPr>
      </p:sp>
      <p:sp>
        <p:nvSpPr>
          <p:cNvPr id="10" name="Text 7"/>
          <p:cNvSpPr/>
          <p:nvPr/>
        </p:nvSpPr>
        <p:spPr>
          <a:xfrm>
            <a:off x="1115854" y="3434715"/>
            <a:ext cx="355044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Limited Endpoint Visibility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115854" y="391227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Undetected lateral movement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73073" y="473785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4967E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42593" y="4737854"/>
            <a:ext cx="121920" cy="1333619"/>
          </a:xfrm>
          <a:prstGeom prst="roundRect">
            <a:avLst>
              <a:gd name="adj" fmla="val 76097"/>
            </a:avLst>
          </a:prstGeom>
          <a:solidFill>
            <a:srgbClr val="4967E9"/>
          </a:solidFill>
          <a:ln/>
        </p:spPr>
      </p:sp>
      <p:sp>
        <p:nvSpPr>
          <p:cNvPr id="14" name="Text 11"/>
          <p:cNvSpPr/>
          <p:nvPr/>
        </p:nvSpPr>
        <p:spPr>
          <a:xfrm>
            <a:off x="1115854" y="4989195"/>
            <a:ext cx="368165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Poor Network Segmentation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115854" y="546675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Rapid threat propagation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73073" y="629233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4967E9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42593" y="6292334"/>
            <a:ext cx="121920" cy="1333619"/>
          </a:xfrm>
          <a:prstGeom prst="roundRect">
            <a:avLst>
              <a:gd name="adj" fmla="val 76097"/>
            </a:avLst>
          </a:prstGeom>
          <a:solidFill>
            <a:srgbClr val="4967E9"/>
          </a:solidFill>
          <a:ln/>
        </p:spPr>
      </p:sp>
      <p:sp>
        <p:nvSpPr>
          <p:cNvPr id="18" name="Text 15"/>
          <p:cNvSpPr/>
          <p:nvPr/>
        </p:nvSpPr>
        <p:spPr>
          <a:xfrm>
            <a:off x="1115854" y="6543675"/>
            <a:ext cx="363426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Vulnerable Backup Systems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115854" y="702123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Higher recovery costs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732" y="593527"/>
            <a:ext cx="6980277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Strategic Defense Roadmap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484501" y="1591747"/>
            <a:ext cx="30480" cy="6045994"/>
          </a:xfrm>
          <a:prstGeom prst="roundRect">
            <a:avLst>
              <a:gd name="adj" fmla="val 297412"/>
            </a:avLst>
          </a:prstGeom>
          <a:solidFill>
            <a:srgbClr val="B8BFDF"/>
          </a:solidFill>
          <a:ln/>
        </p:spPr>
      </p:sp>
      <p:sp>
        <p:nvSpPr>
          <p:cNvPr id="5" name="Shape 2"/>
          <p:cNvSpPr/>
          <p:nvPr/>
        </p:nvSpPr>
        <p:spPr>
          <a:xfrm>
            <a:off x="6696789" y="1819275"/>
            <a:ext cx="647462" cy="30480"/>
          </a:xfrm>
          <a:prstGeom prst="roundRect">
            <a:avLst>
              <a:gd name="adj" fmla="val 297412"/>
            </a:avLst>
          </a:prstGeom>
          <a:solidFill>
            <a:srgbClr val="B8BFDF"/>
          </a:solidFill>
          <a:ln/>
        </p:spPr>
      </p:sp>
      <p:sp>
        <p:nvSpPr>
          <p:cNvPr id="6" name="Shape 3"/>
          <p:cNvSpPr/>
          <p:nvPr/>
        </p:nvSpPr>
        <p:spPr>
          <a:xfrm>
            <a:off x="6241732" y="1591747"/>
            <a:ext cx="485537" cy="485537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22635" y="1632228"/>
            <a:ext cx="323731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7563683" y="1665923"/>
            <a:ext cx="2880241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Immediate (0–30 days)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563683" y="2132528"/>
            <a:ext cx="631138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Enhanced phishing defenses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63683" y="2553295"/>
            <a:ext cx="631138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Staff security awareness training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563683" y="2974062"/>
            <a:ext cx="631138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Endpoint detection &amp; response (EDR) strengthening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696789" y="3978473"/>
            <a:ext cx="647462" cy="30480"/>
          </a:xfrm>
          <a:prstGeom prst="roundRect">
            <a:avLst>
              <a:gd name="adj" fmla="val 297412"/>
            </a:avLst>
          </a:prstGeom>
          <a:solidFill>
            <a:srgbClr val="B8BFDF"/>
          </a:solidFill>
          <a:ln/>
        </p:spPr>
      </p:sp>
      <p:sp>
        <p:nvSpPr>
          <p:cNvPr id="13" name="Shape 10"/>
          <p:cNvSpPr/>
          <p:nvPr/>
        </p:nvSpPr>
        <p:spPr>
          <a:xfrm>
            <a:off x="6241732" y="3750945"/>
            <a:ext cx="485537" cy="485537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22635" y="3791426"/>
            <a:ext cx="323731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7563683" y="3825121"/>
            <a:ext cx="30763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Short-term (30–90 days)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7563683" y="4291727"/>
            <a:ext cx="631138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Network segmentation implementation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7563683" y="4712494"/>
            <a:ext cx="631138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Backup system testing &amp; hardening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7563683" y="5133261"/>
            <a:ext cx="631138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Incident response plan updates</a:t>
            </a:r>
            <a:endParaRPr lang="en-US" sz="1650" dirty="0"/>
          </a:p>
        </p:txBody>
      </p:sp>
      <p:sp>
        <p:nvSpPr>
          <p:cNvPr id="19" name="Shape 16"/>
          <p:cNvSpPr/>
          <p:nvPr/>
        </p:nvSpPr>
        <p:spPr>
          <a:xfrm>
            <a:off x="6696789" y="6137672"/>
            <a:ext cx="647462" cy="30480"/>
          </a:xfrm>
          <a:prstGeom prst="roundRect">
            <a:avLst>
              <a:gd name="adj" fmla="val 297412"/>
            </a:avLst>
          </a:prstGeom>
          <a:solidFill>
            <a:srgbClr val="B8BFDF"/>
          </a:solidFill>
          <a:ln/>
        </p:spPr>
      </p:sp>
      <p:sp>
        <p:nvSpPr>
          <p:cNvPr id="20" name="Shape 17"/>
          <p:cNvSpPr/>
          <p:nvPr/>
        </p:nvSpPr>
        <p:spPr>
          <a:xfrm>
            <a:off x="6241732" y="5910143"/>
            <a:ext cx="485537" cy="485537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6322635" y="5950625"/>
            <a:ext cx="323731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500" dirty="0"/>
          </a:p>
        </p:txBody>
      </p:sp>
      <p:sp>
        <p:nvSpPr>
          <p:cNvPr id="22" name="Text 19"/>
          <p:cNvSpPr/>
          <p:nvPr/>
        </p:nvSpPr>
        <p:spPr>
          <a:xfrm>
            <a:off x="7563683" y="5984319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Long-term (90+ days)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7563683" y="6450925"/>
            <a:ext cx="631138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Zero Trust security model transition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7563683" y="6871692"/>
            <a:ext cx="631138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Advanced threat hunting capabilities</a:t>
            </a:r>
            <a:endParaRPr lang="en-US" sz="1650" dirty="0"/>
          </a:p>
        </p:txBody>
      </p:sp>
      <p:sp>
        <p:nvSpPr>
          <p:cNvPr id="25" name="Text 22"/>
          <p:cNvSpPr/>
          <p:nvPr/>
        </p:nvSpPr>
        <p:spPr>
          <a:xfrm>
            <a:off x="7563683" y="7292459"/>
            <a:ext cx="631138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Continuous security posture improvement</a:t>
            </a:r>
            <a:endParaRPr lang="en-US" sz="16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2FC329-CA44-4787-8F05-D2E4C1ACD6A2}"/>
              </a:ext>
            </a:extLst>
          </p:cNvPr>
          <p:cNvSpPr/>
          <p:nvPr/>
        </p:nvSpPr>
        <p:spPr>
          <a:xfrm>
            <a:off x="12638314" y="7527473"/>
            <a:ext cx="1877786" cy="555171"/>
          </a:xfrm>
          <a:prstGeom prst="rect">
            <a:avLst/>
          </a:prstGeom>
          <a:solidFill>
            <a:srgbClr val="F9F9FF"/>
          </a:solidFill>
          <a:ln>
            <a:solidFill>
              <a:srgbClr val="F8F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321</Words>
  <Application>Microsoft Office PowerPoint</Application>
  <PresentationFormat>Custom</PresentationFormat>
  <Paragraphs>103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Nobile</vt:lpstr>
      <vt:lpstr>Consolas</vt:lpstr>
      <vt:lpstr>Arial</vt:lpstr>
      <vt:lpstr>Corben Light</vt:lpstr>
      <vt:lpstr>Corben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Henrietta</dc:creator>
  <cp:lastModifiedBy>Henrietta coker</cp:lastModifiedBy>
  <cp:revision>5</cp:revision>
  <dcterms:created xsi:type="dcterms:W3CDTF">2025-09-25T20:40:06Z</dcterms:created>
  <dcterms:modified xsi:type="dcterms:W3CDTF">2025-09-25T21:49:38Z</dcterms:modified>
</cp:coreProperties>
</file>